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3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55D1D-0988-4B51-BEA9-BCFAC8B7F1C1}" v="1" dt="2023-09-04T11:05:12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SI Mrs Simcoe" userId="bad20389-565e-4ba1-9940-c767e6f9202b" providerId="ADAL" clId="{45755D1D-0988-4B51-BEA9-BCFAC8B7F1C1}"/>
    <pc:docChg chg="addSld modSld">
      <pc:chgData name="GSI Mrs Simcoe" userId="bad20389-565e-4ba1-9940-c767e6f9202b" providerId="ADAL" clId="{45755D1D-0988-4B51-BEA9-BCFAC8B7F1C1}" dt="2023-09-04T11:05:12.968" v="0"/>
      <pc:docMkLst>
        <pc:docMk/>
      </pc:docMkLst>
      <pc:sldChg chg="add">
        <pc:chgData name="GSI Mrs Simcoe" userId="bad20389-565e-4ba1-9940-c767e6f9202b" providerId="ADAL" clId="{45755D1D-0988-4B51-BEA9-BCFAC8B7F1C1}" dt="2023-09-04T11:05:12.968" v="0"/>
        <pc:sldMkLst>
          <pc:docMk/>
          <pc:sldMk cId="615460737" sldId="3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8F33E-CE5D-4DA6-9853-962B8A5898C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51037-2DC2-4E26-A38C-056EE15EB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1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990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D3FAF-444F-C159-4EC9-58BE321B7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EE671-57BD-FC5F-FAA1-A20C7F3F9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E449D-9580-8CD1-3ABC-CFBB008B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3077C-E7C3-D4DB-8DD2-4A1A816F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2E4E0-7672-DCC1-C560-AE18F965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5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0BA4-2190-60C5-8ADC-D65CFA2B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FAD38-BC74-00E4-9C0F-0E9CE36D8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62DF4-E4BA-DA11-E226-648115B8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D2438-E07F-D634-39F0-FA22E1A1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19CA7-4D44-6601-26D0-28D5B8D00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3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EB5A96-EA7A-DEE6-2D88-F0624FA57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A22ED-11BD-866E-8079-E9E86EC14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CC3D7-B45A-253E-1FB0-6768DFC0E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5626F-F635-7255-FEE9-5D93E0A3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05C44-D631-E8B7-AC8D-305E58F6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97EE-65E9-4F5A-3E33-6D7573977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6A37B-CC5E-007A-26D1-78026010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E570E-4654-84B6-8724-078224BF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C2365-1438-8B57-6802-153C75AF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3FCED-809F-BA82-471E-E4BBFCB3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4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27E4-058E-FCFD-D2E1-92AB1965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5E10A-C918-36F9-F952-1B0E1B0CE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84359-3B00-8A2C-E61F-879F92AB3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0953-F0CB-D334-3236-A80DC569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68A10-F2E3-5769-E228-D440EFFC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23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0FED-E72C-E3C1-005F-36CECCDC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5A2AE-4F53-304C-A231-E2919DAE3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EA134-805B-3BC4-0767-82314F626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3D70F-9A25-B21B-66C4-8763EFBEB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A1E32-9197-317D-63BA-3F8F73EE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4CD8A-BAC7-8DDA-3186-A68D8B7F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9143-04E7-F12A-43BB-8CA79D98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F7B5F-BCDC-8100-B0FF-8834CCFDF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5F7AC-4F0E-E239-2F22-01FB05279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1BF9C-0BB3-1F0B-A6E0-82428730E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32C74F-6BCB-E685-C9CA-B1DAEE946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836D3-EC1E-3F65-658C-94DD3E6A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AAF287-8133-0880-06F2-4EA54435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028D7-91E2-F602-926A-9B58100C8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3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7303-5587-6277-339A-2C0DD554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90BF1-4742-79E1-F18C-798A840F7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F7ED1-1DF0-1CA0-ACDB-B3B67DA4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32EC5-9C57-C571-DE51-EA541723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9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BAE04-13EE-911B-4C17-5D9174BA4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93406-FAC0-16CB-D933-E77E780A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B3F03-23E1-AD4A-5A62-3CAF8965D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9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4C93C-4847-A704-5237-6182237F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4CBF2-0C66-5452-9EC3-66B632D3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EF265-6F41-ECD0-F7AA-F7B2ADE40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C66F4-FEE8-F29E-99F5-FC1D0314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760AA-6230-088E-47E1-70EBA773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97EB9-AF3D-004E-754B-4DF83432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41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7484-6CB3-989B-3F67-D0EC5EAB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9C5934-F4C8-C621-7E9A-BCACC7CB7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120D6-8151-726F-B755-01F4F9B4B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DC481-77F9-1021-9905-BE29E5BB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BDF1A-30AD-4AA6-A4EC-964008DEC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7ABB5-D28A-C477-1AA0-66A0728A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FBBCB-546D-2E4D-E712-6E1A555B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14EDE-7D5A-FEA9-094A-4F937393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EEB7-BED6-6B01-CFBA-4170A85FC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047D-4930-45C7-9EE2-4686BA1DC4CB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A7409-DA19-D199-68EE-A952EEC64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89459-7F8E-2372-FF50-5E2FDD4F1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D75B-21E6-434D-901E-B779A0F45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3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F35E-1520-A6B5-2328-9867360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2525-A98C-02DD-4301-24109E4FF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CD6F82-0A71-EC4A-9495-2FE26CBAC354}"/>
              </a:ext>
            </a:extLst>
          </p:cNvPr>
          <p:cNvGrpSpPr/>
          <p:nvPr/>
        </p:nvGrpSpPr>
        <p:grpSpPr>
          <a:xfrm>
            <a:off x="171450" y="0"/>
            <a:ext cx="11041993" cy="6858000"/>
            <a:chOff x="171450" y="0"/>
            <a:chExt cx="11674175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673EC3A-BC73-E31F-553E-0A6F6CB20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2501" y="35272"/>
              <a:ext cx="11513124" cy="682272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3494FA-E081-B78C-1FF1-4FC33F5B69CA}"/>
                </a:ext>
              </a:extLst>
            </p:cNvPr>
            <p:cNvSpPr txBox="1"/>
            <p:nvPr/>
          </p:nvSpPr>
          <p:spPr>
            <a:xfrm>
              <a:off x="171450" y="166103"/>
              <a:ext cx="1820517" cy="12340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6F538E-1559-713E-B272-BF88C80BEAAB}"/>
                </a:ext>
              </a:extLst>
            </p:cNvPr>
            <p:cNvSpPr txBox="1"/>
            <p:nvPr/>
          </p:nvSpPr>
          <p:spPr>
            <a:xfrm>
              <a:off x="3178968" y="0"/>
              <a:ext cx="1900238" cy="6313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sp>
        <p:nvSpPr>
          <p:cNvPr id="8" name="Star: 7 Points 7">
            <a:extLst>
              <a:ext uri="{FF2B5EF4-FFF2-40B4-BE49-F238E27FC236}">
                <a16:creationId xmlns:a16="http://schemas.microsoft.com/office/drawing/2014/main" id="{81F19C6F-707B-CE2C-3CF6-63AC36A58346}"/>
              </a:ext>
            </a:extLst>
          </p:cNvPr>
          <p:cNvSpPr/>
          <p:nvPr/>
        </p:nvSpPr>
        <p:spPr>
          <a:xfrm>
            <a:off x="867749" y="-85178"/>
            <a:ext cx="2191624" cy="1814620"/>
          </a:xfrm>
          <a:prstGeom prst="star7">
            <a:avLst/>
          </a:prstGeom>
          <a:solidFill>
            <a:srgbClr val="99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3655">
              <a:defRPr/>
            </a:pPr>
            <a:r>
              <a:rPr lang="en-GB" sz="3200" b="1" dirty="0">
                <a:solidFill>
                  <a:schemeClr val="tx1"/>
                </a:solidFill>
              </a:rPr>
              <a:t>Year 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EE38BB8-DE46-71C9-B5B8-61EFCA38DC3C}"/>
              </a:ext>
            </a:extLst>
          </p:cNvPr>
          <p:cNvSpPr/>
          <p:nvPr/>
        </p:nvSpPr>
        <p:spPr>
          <a:xfrm>
            <a:off x="867749" y="5349875"/>
            <a:ext cx="2236695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September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A835F6-3222-94EE-FC18-464C78A6A45F}"/>
              </a:ext>
            </a:extLst>
          </p:cNvPr>
          <p:cNvSpPr txBox="1"/>
          <p:nvPr/>
        </p:nvSpPr>
        <p:spPr>
          <a:xfrm>
            <a:off x="3574287" y="5439970"/>
            <a:ext cx="3221624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Me, myself and I.</a:t>
            </a:r>
          </a:p>
          <a:p>
            <a:pPr algn="ctr"/>
            <a:r>
              <a:rPr lang="en-GB" dirty="0"/>
              <a:t>Non-fiction reading assessment (List questions, impressions questions and how questions).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990D6-E0C5-FC4F-FE5C-CC9D5195EC1B}"/>
              </a:ext>
            </a:extLst>
          </p:cNvPr>
          <p:cNvSpPr txBox="1"/>
          <p:nvPr/>
        </p:nvSpPr>
        <p:spPr>
          <a:xfrm>
            <a:off x="7158509" y="5439970"/>
            <a:ext cx="3221624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Myths and Legends</a:t>
            </a:r>
          </a:p>
          <a:p>
            <a:pPr algn="ctr"/>
            <a:r>
              <a:rPr lang="en-GB" b="1" dirty="0"/>
              <a:t>The Heroes Journey</a:t>
            </a:r>
          </a:p>
          <a:p>
            <a:pPr algn="ctr"/>
            <a:r>
              <a:rPr lang="en-GB" dirty="0"/>
              <a:t>Narrative writing (How to write an engaging opening).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39B444-33EC-9A4C-46A5-B680047CEEFD}"/>
              </a:ext>
            </a:extLst>
          </p:cNvPr>
          <p:cNvSpPr/>
          <p:nvPr/>
        </p:nvSpPr>
        <p:spPr>
          <a:xfrm>
            <a:off x="9404741" y="3666842"/>
            <a:ext cx="2097391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Christmas</a:t>
            </a:r>
          </a:p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Break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14511B-3434-C676-7D46-4404D33631D8}"/>
              </a:ext>
            </a:extLst>
          </p:cNvPr>
          <p:cNvSpPr txBox="1"/>
          <p:nvPr/>
        </p:nvSpPr>
        <p:spPr>
          <a:xfrm>
            <a:off x="5894428" y="3560749"/>
            <a:ext cx="3221624" cy="147732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Rebellious Shakespearean Women</a:t>
            </a:r>
          </a:p>
          <a:p>
            <a:pPr algn="ctr"/>
            <a:r>
              <a:rPr lang="en-GB" dirty="0"/>
              <a:t>Extract reading assessment (List questions, impressions questions and how questions).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FBBF7C-A906-A930-E995-6F1143800A5D}"/>
              </a:ext>
            </a:extLst>
          </p:cNvPr>
          <p:cNvSpPr txBox="1"/>
          <p:nvPr/>
        </p:nvSpPr>
        <p:spPr>
          <a:xfrm>
            <a:off x="2384114" y="3904655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Midsummer Night’s Dream</a:t>
            </a:r>
          </a:p>
          <a:p>
            <a:pPr algn="ctr"/>
            <a:r>
              <a:rPr lang="en-GB" dirty="0"/>
              <a:t>Speaking and listening assessment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CF48B54-08FA-5E23-2691-09D5559C225F}"/>
              </a:ext>
            </a:extLst>
          </p:cNvPr>
          <p:cNvSpPr/>
          <p:nvPr/>
        </p:nvSpPr>
        <p:spPr>
          <a:xfrm>
            <a:off x="1199915" y="1870035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Easter Break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D5110D-0CD9-F36E-45CD-97F12DE297E2}"/>
              </a:ext>
            </a:extLst>
          </p:cNvPr>
          <p:cNvSpPr txBox="1"/>
          <p:nvPr/>
        </p:nvSpPr>
        <p:spPr>
          <a:xfrm>
            <a:off x="3763751" y="1832304"/>
            <a:ext cx="3221624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Boy In The Striped Pyjamas OR The Bone Sparrow</a:t>
            </a:r>
          </a:p>
          <a:p>
            <a:pPr algn="ctr"/>
            <a:r>
              <a:rPr lang="en-GB" dirty="0"/>
              <a:t>Transactional Writing assessment (writing a speech)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20FC2-0764-3F59-6AD9-60D784E78C17}"/>
              </a:ext>
            </a:extLst>
          </p:cNvPr>
          <p:cNvSpPr txBox="1"/>
          <p:nvPr/>
        </p:nvSpPr>
        <p:spPr>
          <a:xfrm>
            <a:off x="7430493" y="1471436"/>
            <a:ext cx="3221624" cy="147732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Boy In The Striped Pyjamas OR The Bone Sparrow</a:t>
            </a:r>
          </a:p>
          <a:p>
            <a:pPr algn="ctr"/>
            <a:r>
              <a:rPr lang="en-GB" dirty="0"/>
              <a:t>Reading assessment (List questions, impressions questions and how questions).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B004CE-F79E-E35A-7204-3381168BE153}"/>
              </a:ext>
            </a:extLst>
          </p:cNvPr>
          <p:cNvSpPr txBox="1"/>
          <p:nvPr/>
        </p:nvSpPr>
        <p:spPr>
          <a:xfrm>
            <a:off x="3196487" y="-38282"/>
            <a:ext cx="6830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66CCFF"/>
                </a:solidFill>
              </a:rPr>
              <a:t>Year 7 English road map</a:t>
            </a:r>
            <a:endParaRPr lang="en-GB" sz="4000" b="1" dirty="0">
              <a:solidFill>
                <a:srgbClr val="66CC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A6BD928-BF04-83C6-867A-17410677619A}"/>
              </a:ext>
            </a:extLst>
          </p:cNvPr>
          <p:cNvSpPr/>
          <p:nvPr/>
        </p:nvSpPr>
        <p:spPr>
          <a:xfrm>
            <a:off x="8942695" y="-85613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276924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F35E-1520-A6B5-2328-9867360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2525-A98C-02DD-4301-24109E4FF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CD6F82-0A71-EC4A-9495-2FE26CBAC354}"/>
              </a:ext>
            </a:extLst>
          </p:cNvPr>
          <p:cNvGrpSpPr/>
          <p:nvPr/>
        </p:nvGrpSpPr>
        <p:grpSpPr>
          <a:xfrm>
            <a:off x="171450" y="0"/>
            <a:ext cx="11041993" cy="6858000"/>
            <a:chOff x="171450" y="0"/>
            <a:chExt cx="11674175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673EC3A-BC73-E31F-553E-0A6F6CB20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2501" y="35272"/>
              <a:ext cx="11513124" cy="682272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3494FA-E081-B78C-1FF1-4FC33F5B69CA}"/>
                </a:ext>
              </a:extLst>
            </p:cNvPr>
            <p:cNvSpPr txBox="1"/>
            <p:nvPr/>
          </p:nvSpPr>
          <p:spPr>
            <a:xfrm>
              <a:off x="171450" y="166103"/>
              <a:ext cx="1820517" cy="12340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6F538E-1559-713E-B272-BF88C80BEAAB}"/>
                </a:ext>
              </a:extLst>
            </p:cNvPr>
            <p:cNvSpPr txBox="1"/>
            <p:nvPr/>
          </p:nvSpPr>
          <p:spPr>
            <a:xfrm>
              <a:off x="3178968" y="0"/>
              <a:ext cx="1900238" cy="6313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sp>
        <p:nvSpPr>
          <p:cNvPr id="8" name="Star: 7 Points 7">
            <a:extLst>
              <a:ext uri="{FF2B5EF4-FFF2-40B4-BE49-F238E27FC236}">
                <a16:creationId xmlns:a16="http://schemas.microsoft.com/office/drawing/2014/main" id="{81F19C6F-707B-CE2C-3CF6-63AC36A58346}"/>
              </a:ext>
            </a:extLst>
          </p:cNvPr>
          <p:cNvSpPr/>
          <p:nvPr/>
        </p:nvSpPr>
        <p:spPr>
          <a:xfrm>
            <a:off x="867749" y="-85178"/>
            <a:ext cx="2191624" cy="1814620"/>
          </a:xfrm>
          <a:prstGeom prst="star7">
            <a:avLst/>
          </a:prstGeom>
          <a:solidFill>
            <a:srgbClr val="99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3655">
              <a:defRPr/>
            </a:pPr>
            <a:r>
              <a:rPr lang="en-GB" sz="3200" b="1" dirty="0">
                <a:solidFill>
                  <a:schemeClr val="tx1"/>
                </a:solidFill>
              </a:rPr>
              <a:t>Year 9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EE38BB8-DE46-71C9-B5B8-61EFCA38DC3C}"/>
              </a:ext>
            </a:extLst>
          </p:cNvPr>
          <p:cNvSpPr/>
          <p:nvPr/>
        </p:nvSpPr>
        <p:spPr>
          <a:xfrm>
            <a:off x="867749" y="5349875"/>
            <a:ext cx="2236695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September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A835F6-3222-94EE-FC18-464C78A6A45F}"/>
              </a:ext>
            </a:extLst>
          </p:cNvPr>
          <p:cNvSpPr txBox="1"/>
          <p:nvPr/>
        </p:nvSpPr>
        <p:spPr>
          <a:xfrm>
            <a:off x="3574287" y="5439970"/>
            <a:ext cx="3221624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Romantics</a:t>
            </a:r>
          </a:p>
          <a:p>
            <a:pPr algn="ctr"/>
            <a:r>
              <a:rPr lang="en-GB" dirty="0"/>
              <a:t>Poetry reading assessment (List, impressions, how and evaluate questions).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990D6-E0C5-FC4F-FE5C-CC9D5195EC1B}"/>
              </a:ext>
            </a:extLst>
          </p:cNvPr>
          <p:cNvSpPr txBox="1"/>
          <p:nvPr/>
        </p:nvSpPr>
        <p:spPr>
          <a:xfrm>
            <a:off x="7158509" y="5439970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Gothic Fiction</a:t>
            </a:r>
          </a:p>
          <a:p>
            <a:pPr algn="ctr"/>
            <a:r>
              <a:rPr lang="en-GB" dirty="0"/>
              <a:t>Narrative writing (Creating mood and atmosphere).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39B444-33EC-9A4C-46A5-B680047CEEFD}"/>
              </a:ext>
            </a:extLst>
          </p:cNvPr>
          <p:cNvSpPr/>
          <p:nvPr/>
        </p:nvSpPr>
        <p:spPr>
          <a:xfrm>
            <a:off x="9404741" y="3666842"/>
            <a:ext cx="2097391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Christmas</a:t>
            </a:r>
          </a:p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Break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14511B-3434-C676-7D46-4404D33631D8}"/>
              </a:ext>
            </a:extLst>
          </p:cNvPr>
          <p:cNvSpPr txBox="1"/>
          <p:nvPr/>
        </p:nvSpPr>
        <p:spPr>
          <a:xfrm>
            <a:off x="5894427" y="3870875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Victorians</a:t>
            </a:r>
          </a:p>
          <a:p>
            <a:pPr algn="ctr"/>
            <a:r>
              <a:rPr lang="en-GB" dirty="0"/>
              <a:t>Transactional Writing assessment (writing a letter)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FBBF7C-A906-A930-E995-6F1143800A5D}"/>
              </a:ext>
            </a:extLst>
          </p:cNvPr>
          <p:cNvSpPr txBox="1"/>
          <p:nvPr/>
        </p:nvSpPr>
        <p:spPr>
          <a:xfrm>
            <a:off x="2384113" y="3778999"/>
            <a:ext cx="3221624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Victorian short stories</a:t>
            </a:r>
          </a:p>
          <a:p>
            <a:pPr algn="ctr"/>
            <a:r>
              <a:rPr lang="en-GB" dirty="0"/>
              <a:t>Reading assessment (List, impressions, how and evaluate questions).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CF48B54-08FA-5E23-2691-09D5559C225F}"/>
              </a:ext>
            </a:extLst>
          </p:cNvPr>
          <p:cNvSpPr/>
          <p:nvPr/>
        </p:nvSpPr>
        <p:spPr>
          <a:xfrm>
            <a:off x="1199915" y="1870035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Easter Break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D5110D-0CD9-F36E-45CD-97F12DE297E2}"/>
              </a:ext>
            </a:extLst>
          </p:cNvPr>
          <p:cNvSpPr txBox="1"/>
          <p:nvPr/>
        </p:nvSpPr>
        <p:spPr>
          <a:xfrm>
            <a:off x="3763751" y="1832304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Macbeth</a:t>
            </a:r>
          </a:p>
          <a:p>
            <a:pPr algn="ctr"/>
            <a:r>
              <a:rPr lang="en-GB" dirty="0"/>
              <a:t>Transactional Writing assessment (writing a guide)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20FC2-0764-3F59-6AD9-60D784E78C17}"/>
              </a:ext>
            </a:extLst>
          </p:cNvPr>
          <p:cNvSpPr txBox="1"/>
          <p:nvPr/>
        </p:nvSpPr>
        <p:spPr>
          <a:xfrm>
            <a:off x="7598429" y="1832304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Macbeth</a:t>
            </a:r>
          </a:p>
          <a:p>
            <a:pPr algn="ctr"/>
            <a:r>
              <a:rPr lang="en-GB" dirty="0"/>
              <a:t>Speaking and listening assessment.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B004CE-F79E-E35A-7204-3381168BE153}"/>
              </a:ext>
            </a:extLst>
          </p:cNvPr>
          <p:cNvSpPr txBox="1"/>
          <p:nvPr/>
        </p:nvSpPr>
        <p:spPr>
          <a:xfrm>
            <a:off x="3196487" y="-38282"/>
            <a:ext cx="6830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66CCFF"/>
                </a:solidFill>
              </a:rPr>
              <a:t>Year 8 English road map</a:t>
            </a:r>
            <a:endParaRPr lang="en-GB" sz="4000" b="1" dirty="0">
              <a:solidFill>
                <a:srgbClr val="66CC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A6BD928-BF04-83C6-867A-17410677619A}"/>
              </a:ext>
            </a:extLst>
          </p:cNvPr>
          <p:cNvSpPr/>
          <p:nvPr/>
        </p:nvSpPr>
        <p:spPr>
          <a:xfrm>
            <a:off x="8942695" y="-85613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181733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F35E-1520-A6B5-2328-9867360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2525-A98C-02DD-4301-24109E4FF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CD6F82-0A71-EC4A-9495-2FE26CBAC354}"/>
              </a:ext>
            </a:extLst>
          </p:cNvPr>
          <p:cNvGrpSpPr/>
          <p:nvPr/>
        </p:nvGrpSpPr>
        <p:grpSpPr>
          <a:xfrm>
            <a:off x="171450" y="35272"/>
            <a:ext cx="11041993" cy="6858000"/>
            <a:chOff x="171450" y="0"/>
            <a:chExt cx="11674175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673EC3A-BC73-E31F-553E-0A6F6CB20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2501" y="35272"/>
              <a:ext cx="11513124" cy="682272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3494FA-E081-B78C-1FF1-4FC33F5B69CA}"/>
                </a:ext>
              </a:extLst>
            </p:cNvPr>
            <p:cNvSpPr txBox="1"/>
            <p:nvPr/>
          </p:nvSpPr>
          <p:spPr>
            <a:xfrm>
              <a:off x="171450" y="166103"/>
              <a:ext cx="1820517" cy="12340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6F538E-1559-713E-B272-BF88C80BEAAB}"/>
                </a:ext>
              </a:extLst>
            </p:cNvPr>
            <p:cNvSpPr txBox="1"/>
            <p:nvPr/>
          </p:nvSpPr>
          <p:spPr>
            <a:xfrm>
              <a:off x="3178968" y="0"/>
              <a:ext cx="1900238" cy="6313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sp>
        <p:nvSpPr>
          <p:cNvPr id="8" name="Star: 7 Points 7">
            <a:extLst>
              <a:ext uri="{FF2B5EF4-FFF2-40B4-BE49-F238E27FC236}">
                <a16:creationId xmlns:a16="http://schemas.microsoft.com/office/drawing/2014/main" id="{81F19C6F-707B-CE2C-3CF6-63AC36A58346}"/>
              </a:ext>
            </a:extLst>
          </p:cNvPr>
          <p:cNvSpPr/>
          <p:nvPr/>
        </p:nvSpPr>
        <p:spPr>
          <a:xfrm>
            <a:off x="867749" y="-85178"/>
            <a:ext cx="2191624" cy="1814620"/>
          </a:xfrm>
          <a:prstGeom prst="star7">
            <a:avLst/>
          </a:prstGeom>
          <a:solidFill>
            <a:srgbClr val="99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3655">
              <a:defRPr/>
            </a:pPr>
            <a:r>
              <a:rPr lang="en-GB" sz="3200" b="1" dirty="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EE38BB8-DE46-71C9-B5B8-61EFCA38DC3C}"/>
              </a:ext>
            </a:extLst>
          </p:cNvPr>
          <p:cNvSpPr/>
          <p:nvPr/>
        </p:nvSpPr>
        <p:spPr>
          <a:xfrm>
            <a:off x="867749" y="5349875"/>
            <a:ext cx="2236695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September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A835F6-3222-94EE-FC18-464C78A6A45F}"/>
              </a:ext>
            </a:extLst>
          </p:cNvPr>
          <p:cNvSpPr txBox="1"/>
          <p:nvPr/>
        </p:nvSpPr>
        <p:spPr>
          <a:xfrm>
            <a:off x="3515020" y="5611788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Boys Don’t Cry</a:t>
            </a:r>
          </a:p>
          <a:p>
            <a:pPr algn="ctr"/>
            <a:r>
              <a:rPr lang="en-GB" dirty="0"/>
              <a:t>Literature style reading assessment.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990D6-E0C5-FC4F-FE5C-CC9D5195EC1B}"/>
              </a:ext>
            </a:extLst>
          </p:cNvPr>
          <p:cNvSpPr txBox="1"/>
          <p:nvPr/>
        </p:nvSpPr>
        <p:spPr>
          <a:xfrm>
            <a:off x="7147220" y="5604186"/>
            <a:ext cx="322162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Boys Don’t Cry</a:t>
            </a:r>
          </a:p>
          <a:p>
            <a:pPr algn="ctr"/>
            <a:r>
              <a:rPr lang="en-GB" dirty="0"/>
              <a:t>Narrative writing.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39B444-33EC-9A4C-46A5-B680047CEEFD}"/>
              </a:ext>
            </a:extLst>
          </p:cNvPr>
          <p:cNvSpPr/>
          <p:nvPr/>
        </p:nvSpPr>
        <p:spPr>
          <a:xfrm>
            <a:off x="9404741" y="3666842"/>
            <a:ext cx="2097391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Christmas</a:t>
            </a:r>
          </a:p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Break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14511B-3434-C676-7D46-4404D33631D8}"/>
              </a:ext>
            </a:extLst>
          </p:cNvPr>
          <p:cNvSpPr txBox="1"/>
          <p:nvPr/>
        </p:nvSpPr>
        <p:spPr>
          <a:xfrm>
            <a:off x="5894427" y="3871218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Unseen Poetry</a:t>
            </a:r>
          </a:p>
          <a:p>
            <a:pPr algn="ctr"/>
            <a:r>
              <a:rPr lang="en-GB" dirty="0"/>
              <a:t>Literature style reading assessment.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FBBF7C-A906-A930-E995-6F1143800A5D}"/>
              </a:ext>
            </a:extLst>
          </p:cNvPr>
          <p:cNvSpPr txBox="1"/>
          <p:nvPr/>
        </p:nvSpPr>
        <p:spPr>
          <a:xfrm>
            <a:off x="2384114" y="3904655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Extraordinary Voices</a:t>
            </a:r>
          </a:p>
          <a:p>
            <a:pPr algn="ctr"/>
            <a:r>
              <a:rPr lang="en-GB" dirty="0"/>
              <a:t>Speaking and listening assessment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CF48B54-08FA-5E23-2691-09D5559C225F}"/>
              </a:ext>
            </a:extLst>
          </p:cNvPr>
          <p:cNvSpPr/>
          <p:nvPr/>
        </p:nvSpPr>
        <p:spPr>
          <a:xfrm>
            <a:off x="1199915" y="1870035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Easter Break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D5110D-0CD9-F36E-45CD-97F12DE297E2}"/>
              </a:ext>
            </a:extLst>
          </p:cNvPr>
          <p:cNvSpPr txBox="1"/>
          <p:nvPr/>
        </p:nvSpPr>
        <p:spPr>
          <a:xfrm>
            <a:off x="3679783" y="2143046"/>
            <a:ext cx="322162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 Inspector Calls</a:t>
            </a:r>
          </a:p>
          <a:p>
            <a:pPr algn="ctr"/>
            <a:r>
              <a:rPr lang="en-GB" dirty="0"/>
              <a:t>Knowledge Check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20FC2-0764-3F59-6AD9-60D784E78C17}"/>
              </a:ext>
            </a:extLst>
          </p:cNvPr>
          <p:cNvSpPr txBox="1"/>
          <p:nvPr/>
        </p:nvSpPr>
        <p:spPr>
          <a:xfrm>
            <a:off x="7588538" y="1786871"/>
            <a:ext cx="3221624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 Inspector Calls</a:t>
            </a:r>
          </a:p>
          <a:p>
            <a:pPr algn="ctr"/>
            <a:r>
              <a:rPr lang="en-GB" dirty="0"/>
              <a:t>Literature style reading assessment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B004CE-F79E-E35A-7204-3381168BE153}"/>
              </a:ext>
            </a:extLst>
          </p:cNvPr>
          <p:cNvSpPr txBox="1"/>
          <p:nvPr/>
        </p:nvSpPr>
        <p:spPr>
          <a:xfrm>
            <a:off x="3196487" y="-38282"/>
            <a:ext cx="6830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66CCFF"/>
                </a:solidFill>
              </a:rPr>
              <a:t>Year 9 English road map</a:t>
            </a:r>
            <a:endParaRPr lang="en-GB" sz="4000" b="1" dirty="0">
              <a:solidFill>
                <a:srgbClr val="66CC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A6BD928-BF04-83C6-867A-17410677619A}"/>
              </a:ext>
            </a:extLst>
          </p:cNvPr>
          <p:cNvSpPr/>
          <p:nvPr/>
        </p:nvSpPr>
        <p:spPr>
          <a:xfrm>
            <a:off x="8942695" y="-85613"/>
            <a:ext cx="1950782" cy="14728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3655">
              <a:defRPr/>
            </a:pPr>
            <a:r>
              <a:rPr lang="en-GB" sz="2400" b="1" dirty="0">
                <a:solidFill>
                  <a:schemeClr val="tx1"/>
                </a:solidFill>
              </a:rPr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112345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5CEDE1-CFD0-4C21-4422-28C8F0C0016B}"/>
              </a:ext>
            </a:extLst>
          </p:cNvPr>
          <p:cNvSpPr txBox="1"/>
          <p:nvPr/>
        </p:nvSpPr>
        <p:spPr>
          <a:xfrm>
            <a:off x="1190686" y="1997297"/>
            <a:ext cx="9810627" cy="3416320"/>
          </a:xfrm>
          <a:prstGeom prst="rect">
            <a:avLst/>
          </a:prstGeom>
          <a:solidFill>
            <a:srgbClr val="48B699"/>
          </a:solidFill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Present and punctual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Perfect uniform 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Prepared for learning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Actively engaged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Respect: First time every time</a:t>
            </a:r>
          </a:p>
          <a:p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FEF1D2-D9E3-0D53-2DD0-7A2FBF2A19F2}"/>
              </a:ext>
            </a:extLst>
          </p:cNvPr>
          <p:cNvSpPr txBox="1"/>
          <p:nvPr/>
        </p:nvSpPr>
        <p:spPr>
          <a:xfrm>
            <a:off x="776163" y="798052"/>
            <a:ext cx="52022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6A3E91"/>
                </a:solidFill>
              </a:rPr>
              <a:t>Our Learning Habits</a:t>
            </a:r>
          </a:p>
        </p:txBody>
      </p:sp>
    </p:spTree>
    <p:extLst>
      <p:ext uri="{BB962C8B-B14F-4D97-AF65-F5344CB8AC3E}">
        <p14:creationId xmlns:p14="http://schemas.microsoft.com/office/powerpoint/2010/main" val="61546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261</Words>
  <Application>Microsoft Office PowerPoint</Application>
  <PresentationFormat>Widescreen</PresentationFormat>
  <Paragraphs>65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GSI Mrs Simcoe</dc:creator>
  <cp:lastModifiedBy>GSI Mrs Simcoe</cp:lastModifiedBy>
  <cp:revision>1</cp:revision>
  <dcterms:created xsi:type="dcterms:W3CDTF">2023-08-31T17:39:14Z</dcterms:created>
  <dcterms:modified xsi:type="dcterms:W3CDTF">2023-09-04T11:05:19Z</dcterms:modified>
</cp:coreProperties>
</file>